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2" r:id="rId9"/>
    <p:sldId id="266" r:id="rId10"/>
    <p:sldId id="267" r:id="rId11"/>
    <p:sldId id="263" r:id="rId12"/>
    <p:sldId id="264" r:id="rId13"/>
    <p:sldId id="265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2" autoAdjust="0"/>
    <p:restoredTop sz="94660"/>
  </p:normalViewPr>
  <p:slideViewPr>
    <p:cSldViewPr snapToGrid="0">
      <p:cViewPr varScale="1">
        <p:scale>
          <a:sx n="76" d="100"/>
          <a:sy n="76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F8A56-FB4E-4B6F-B6BF-D9A5601579A1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59DCD-2098-4E68-BE37-8372F5EDF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3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Chriss</a:t>
            </a:r>
          </a:p>
        </p:txBody>
      </p:sp>
    </p:spTree>
    <p:extLst>
      <p:ext uri="{BB962C8B-B14F-4D97-AF65-F5344CB8AC3E}">
        <p14:creationId xmlns:p14="http://schemas.microsoft.com/office/powerpoint/2010/main" val="249015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Chriss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322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52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524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983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Chriss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58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328C-8783-4BB7-BEC8-05DDF2D67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700AA-F545-466B-A590-F99AF0D9E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F1E8-8313-495F-B9CD-1F5559AEE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27168-4BCD-4D63-9DD9-C83C2447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5851-920D-4B9F-B5FD-6054D7A4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8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AF0C1-E593-4428-9399-E693169F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1EB6F-BA37-42D8-B3BE-9204472F1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B921F-2FC4-4C67-8628-A2CA011C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6E6D9-B149-42C9-899C-019B1AAF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F3597-7C22-4B55-819C-EAFDD9FB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3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8E4E2-084C-4E9B-B4C9-116D8D110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C9615-A6EF-4198-A788-EE12C8F87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55112-A946-437B-B512-0BEC803D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37D35-6F8C-46F2-9B12-E6670393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07E09-C8BA-4A47-BA8C-F5BB6EE4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90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3" name="Picture 43" descr="full_blue_t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267200" y="381000"/>
            <a:ext cx="7416800" cy="274320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267200" y="3276600"/>
            <a:ext cx="7416800" cy="2362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200">
                <a:solidFill>
                  <a:srgbClr val="F1AB00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148AE0-DC9D-4506-ACBD-B14E8D7B27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473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AC7577-FC0C-4A50-966D-6A2AC0CFE3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82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59134B-6509-4E00-A32E-9F5EDE2A79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599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5384800" cy="472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24000"/>
            <a:ext cx="5384800" cy="472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DA7DE4-4957-4C03-BD3D-BB3EC402F8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710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BDFA8-E38F-4E4E-88BA-907026B3ED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770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62121E-0863-452C-8FF4-B480B1A148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0032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DC47B-AC8D-44B1-8308-5611F6AE15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195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951A5A-0134-4F18-9FE7-E51D174D53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378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3C53-D859-447F-BD58-FFDE79C0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8A1BF-394A-4861-AB8B-6526EC82B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9B044-42C6-4D7A-AEA7-0A2A9372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8C005-717E-4F2F-AC5C-8F0DED04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9563-102C-47D3-B54F-C89B9248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51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4CA818-1543-4CFC-9A3A-1172480AA8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199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8216EB-7ABB-4496-9603-81ACCD9C33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6383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7432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85800"/>
            <a:ext cx="8026400" cy="55626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3746D-A4CC-474C-9469-A905EC3EFF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58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11200" y="762000"/>
            <a:ext cx="10769600" cy="21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11200" y="3124200"/>
            <a:ext cx="10769600" cy="236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92150" marR="0" lvl="1" indent="-1841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87425" marR="0" lvl="2" indent="-155575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81112" marR="0" lvl="3" indent="-1762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98612" marR="0" lvl="4" indent="-1889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16112" marR="0" lvl="5" indent="-2143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51112" marR="0" lvl="6" indent="-2651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03612" marR="0" lvl="7" indent="-3413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773612" marR="0" lvl="8" indent="-4302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165600" y="6400800"/>
            <a:ext cx="3860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737600" y="6400800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pPr algn="r">
                <a:buClr>
                  <a:schemeClr val="dk1"/>
                </a:buClr>
                <a:buSzPct val="25000"/>
              </a:pPr>
              <a:t>‹#›</a:t>
            </a:fld>
            <a:endParaRPr lang="en" sz="10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2766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109728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0955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Noto Sans Symbols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92150" marR="0" lvl="1" indent="-23368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Noto Sans Symbols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87425" marR="0" lvl="2" indent="-199390" algn="l" rtl="0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Noto Sans Symbols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81112" marR="0" lvl="3" indent="-20796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75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98612" marR="0" lvl="4" indent="-214312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ct val="800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4165600" y="6400800"/>
            <a:ext cx="3860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737600" y="6400800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pPr algn="r">
                <a:buSzPct val="25000"/>
              </a:pPr>
              <a:t>‹#›</a:t>
            </a:fld>
            <a:endParaRPr lang="en" sz="10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603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57CE-023A-4C20-BC4E-5A225841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9694-C08C-43A4-98E9-F768639B4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8D42F-81EA-4648-AAC2-9A1E122F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DD018-1D8A-42A5-99E4-EF171A461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EFE0-AACE-49E5-8FD4-B87CE10A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2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F677-B458-4646-9D7B-60E9C7FB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ADDAF-35F8-4F49-961F-B28D7273C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8B550-E163-41F3-B4F4-42D54808B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60D8B-377A-4EFA-A146-5A3AFC7F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4BA89-A3E8-4412-BEE8-C2BA69D8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3327-6050-4A10-B7C9-8335A28D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1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3B16-640D-409F-945F-FC5CFA02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3579F-D6C4-4640-B074-8B725DD44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65EA1-76BC-4711-AFAD-65539C747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88B286-3ABD-4878-83AC-282F02644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FBF449-0070-4B73-B8FD-2DEBDA6B0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0D609-BE44-4B8D-BF59-1D7CEBCD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E9956F-EC04-46CF-B75C-A75740496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B1A680-C6A9-49E8-A2E9-093127F56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0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4B86-B28E-455F-A3CF-3FFBF7F9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377EC-897F-4017-A833-66086A1A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634C2-D759-4C3E-AAD0-D32EAD1E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4E039-9EAA-4F3C-B7EC-1E658AAF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6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CCFE5-9981-4356-9C4D-6043D0F11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A259A-B446-4D8C-87D0-BD4DDD17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5FCD4-2695-401A-9E48-21F9EA77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1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EE8E-7762-4D9C-8EA2-7706553F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05F5A-1152-47CE-A430-4B42D58E8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850FAD-30BE-4084-89DE-59903B6FE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5B76E-BD36-44A4-B886-9E4EF93A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E9D9D-85C1-4E30-8CCA-9311D59C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D09A2-4736-497E-87C4-14F69A48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4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EE73-0042-456A-A5F0-201E93B8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D14A5E-E99B-448B-8391-D7C40A9D1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56FC0-F44C-4068-A7F6-19D091981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3E4E2-3D02-4803-9DEF-459487647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139EF-316A-4143-AAE4-E90350C8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B5ECF-5757-4F39-BC24-9AE128EC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4AD7F-9CEA-419F-83B7-CB2C904D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D96B0-E2F0-414B-A862-7FE47AFA1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8E70F-47FF-4B40-BFA7-B7A89B572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D90BF-0D98-4ABA-9C92-9AF431E74D1A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C2FBB-84DA-483B-9274-0FAF51DE7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1A9FB-4627-49CB-9EB3-D4956D24B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953AE-3DA8-4E6B-9224-21B005736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9" name="Picture 43" descr="full_blue_insid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685800"/>
            <a:ext cx="10972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10972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00800"/>
            <a:ext cx="284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00800"/>
            <a:ext cx="3860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00800"/>
            <a:ext cx="284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64B47AF0-B639-4394-95E5-8DDA432C56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302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Blip>
          <a:blip r:embed="rId14"/>
        </a:buBlip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Blip>
          <a:blip r:embed="rId15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Blip>
          <a:blip r:embed="rId16"/>
        </a:buBlip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109728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0972800" cy="47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92150" marR="0" lvl="1" indent="-18415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87425" marR="0" lvl="2" indent="-155575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81112" marR="0" lvl="3" indent="-1762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98612" marR="0" lvl="4" indent="-1889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16112" marR="0" lvl="5" indent="-2143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51112" marR="0" lvl="6" indent="-2651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503612" marR="0" lvl="7" indent="-3413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773612" marR="0" lvl="8" indent="-4302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>
            <a:off x="609600" y="6400800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4165600" y="6400800"/>
            <a:ext cx="38608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737600" y="6400800"/>
            <a:ext cx="2844800" cy="30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" sz="100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pPr algn="r">
                <a:buClr>
                  <a:schemeClr val="dk1"/>
                </a:buClr>
                <a:buSzPct val="25000"/>
              </a:pPr>
              <a:t>‹#›</a:t>
            </a:fld>
            <a:endParaRPr lang="en" sz="100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59526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AF129-6AA4-4BB2-A89A-76E0C5395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Summary of Senior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BEC8A-6387-4CCB-BFBF-0B6523EC9F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Chriss </a:t>
            </a:r>
            <a:r>
              <a:rPr lang="en-US" sz="3000" b="1" dirty="0" err="1"/>
              <a:t>Sanpakit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53902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50" t="15468" b="12969"/>
          <a:stretch/>
        </p:blipFill>
        <p:spPr>
          <a:xfrm>
            <a:off x="1524000" y="1447801"/>
            <a:ext cx="9435034" cy="5143501"/>
          </a:xfrm>
          <a:prstGeom prst="rect">
            <a:avLst/>
          </a:prstGeom>
        </p:spPr>
      </p:pic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981200" y="685800"/>
            <a:ext cx="8229600" cy="762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Maxwell and Elliot (M.E.)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" sz="1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10</a:t>
            </a:fld>
            <a:endParaRPr lang="en" sz="1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107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981200" y="685800"/>
            <a:ext cx="8229600" cy="762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"/>
              <a:t>Physical Prototype</a:t>
            </a:r>
          </a:p>
        </p:txBody>
      </p:sp>
      <p:pic>
        <p:nvPicPr>
          <p:cNvPr id="202" name="Shape 202" descr="DSC_002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874" y="1615485"/>
            <a:ext cx="3788430" cy="252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 descr="Electronics Housing 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699" y="4575500"/>
            <a:ext cx="3788424" cy="19396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981200" y="1621435"/>
          <a:ext cx="3048000" cy="2519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086774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Purchased Parts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6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/>
                        <a:t>Raspberry Pi 3B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9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/>
                        <a:t>Arducam 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6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Wheel Encoders with Photo Interrupters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90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Chassis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05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/>
                        <a:t>External Battery Pack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86741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981200" y="5100801"/>
          <a:ext cx="3048000" cy="889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086774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Manufactured Parts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6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dirty="0"/>
                        <a:t>Electronic</a:t>
                      </a:r>
                      <a:r>
                        <a:rPr lang="en" sz="1400" b="1" baseline="0" dirty="0"/>
                        <a:t> Housing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="1" baseline="0" dirty="0"/>
                        <a:t>       </a:t>
                      </a:r>
                      <a:r>
                        <a:rPr lang="en" sz="1400" b="1" dirty="0"/>
                        <a:t>Polylactic</a:t>
                      </a:r>
                      <a:r>
                        <a:rPr lang="en" sz="1400" b="1" baseline="0" dirty="0"/>
                        <a:t> Acid (PLA)</a:t>
                      </a:r>
                      <a:endParaRPr lang="e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98934"/>
                  </a:ext>
                </a:extLst>
              </a:tr>
            </a:tbl>
          </a:graphicData>
        </a:graphic>
      </p:graphicFrame>
      <p:sp>
        <p:nvSpPr>
          <p:cNvPr id="3" name="Arrow: Right 2"/>
          <p:cNvSpPr/>
          <p:nvPr/>
        </p:nvSpPr>
        <p:spPr>
          <a:xfrm>
            <a:off x="5229226" y="2667001"/>
            <a:ext cx="771525" cy="4286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/>
          <p:cNvSpPr/>
          <p:nvPr/>
        </p:nvSpPr>
        <p:spPr>
          <a:xfrm>
            <a:off x="5306688" y="5330989"/>
            <a:ext cx="771525" cy="4286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11</a:t>
            </a:fld>
            <a:endParaRPr lang="en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952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63592"/>
            <a:ext cx="8229600" cy="762000"/>
          </a:xfrm>
        </p:spPr>
        <p:txBody>
          <a:bodyPr/>
          <a:lstStyle/>
          <a:p>
            <a:r>
              <a:rPr lang="en-US" sz="2500" dirty="0"/>
              <a:t>Experimental setup was designed to mimic a 2-D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20" t="6899" r="26709" b="2721"/>
          <a:stretch/>
        </p:blipFill>
        <p:spPr>
          <a:xfrm>
            <a:off x="2797216" y="1725593"/>
            <a:ext cx="6319776" cy="48835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959262" y="1898249"/>
            <a:ext cx="0" cy="45257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954439" y="6407552"/>
            <a:ext cx="6005330" cy="327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633013" y="5301206"/>
            <a:ext cx="648182" cy="648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633013" y="3837007"/>
            <a:ext cx="648182" cy="648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03405" y="3088511"/>
            <a:ext cx="277790" cy="6809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95058" y="2806338"/>
            <a:ext cx="14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(.4m, .4m)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12</a:t>
            </a:fld>
            <a:endParaRPr lang="en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991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0"/>
            <a:ext cx="8229600" cy="762000"/>
          </a:xfrm>
        </p:spPr>
        <p:txBody>
          <a:bodyPr/>
          <a:lstStyle/>
          <a:p>
            <a:r>
              <a:rPr lang="en-US" sz="2500" dirty="0"/>
              <a:t>The camera was angled such that it does not find the target instantaneously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193" y="1524000"/>
            <a:ext cx="6764760" cy="5073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13</a:t>
            </a:fld>
            <a:endParaRPr lang="en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928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20458"/>
            <a:ext cx="8229600" cy="762000"/>
          </a:xfrm>
        </p:spPr>
        <p:txBody>
          <a:bodyPr/>
          <a:lstStyle/>
          <a:p>
            <a:r>
              <a:rPr lang="en-US" sz="2500" dirty="0"/>
              <a:t>Computation is done on an external laptop and sent to the robots for low-level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10" y="5779541"/>
            <a:ext cx="5657127" cy="1506618"/>
          </a:xfrm>
        </p:spPr>
        <p:txBody>
          <a:bodyPr/>
          <a:lstStyle/>
          <a:p>
            <a:pPr marL="133350" indent="0">
              <a:buNone/>
            </a:pPr>
            <a:r>
              <a:rPr lang="en-US" sz="2500" dirty="0"/>
              <a:t>Experimental Framework Overview</a:t>
            </a:r>
          </a:p>
        </p:txBody>
      </p:sp>
      <p:pic>
        <p:nvPicPr>
          <p:cNvPr id="8194" name="Picture 2" descr="Image result for Lenovo thinkp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328" y="3322484"/>
            <a:ext cx="2202214" cy="156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Ro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84" y="2967314"/>
            <a:ext cx="1997159" cy="146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Ground rob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697" y="2435284"/>
            <a:ext cx="2018020" cy="15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Ground rob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898" y="4037562"/>
            <a:ext cx="2018020" cy="15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/>
          <p:cNvSpPr/>
          <p:nvPr/>
        </p:nvSpPr>
        <p:spPr>
          <a:xfrm>
            <a:off x="3937837" y="3853188"/>
            <a:ext cx="789361" cy="502920"/>
          </a:xfrm>
          <a:prstGeom prst="rightArrow">
            <a:avLst/>
          </a:prstGeom>
          <a:solidFill>
            <a:schemeClr val="bg1">
              <a:alpha val="7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/>
          <p:cNvSpPr/>
          <p:nvPr/>
        </p:nvSpPr>
        <p:spPr>
          <a:xfrm rot="20133242">
            <a:off x="7213232" y="3441814"/>
            <a:ext cx="952256" cy="502920"/>
          </a:xfrm>
          <a:prstGeom prst="rightArrow">
            <a:avLst/>
          </a:prstGeom>
          <a:solidFill>
            <a:schemeClr val="bg1">
              <a:alpha val="7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/>
          <p:cNvSpPr/>
          <p:nvPr/>
        </p:nvSpPr>
        <p:spPr>
          <a:xfrm rot="1867202">
            <a:off x="7110133" y="4527202"/>
            <a:ext cx="992972" cy="502920"/>
          </a:xfrm>
          <a:prstGeom prst="rightArrow">
            <a:avLst/>
          </a:prstGeom>
          <a:solidFill>
            <a:schemeClr val="bg1">
              <a:alpha val="7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/>
          <p:cNvSpPr/>
          <p:nvPr/>
        </p:nvSpPr>
        <p:spPr>
          <a:xfrm rot="9209548">
            <a:off x="7017673" y="3492631"/>
            <a:ext cx="1106068" cy="50292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/>
          <p:cNvSpPr/>
          <p:nvPr/>
        </p:nvSpPr>
        <p:spPr>
          <a:xfrm rot="12405794">
            <a:off x="6966427" y="4435611"/>
            <a:ext cx="1072714" cy="50292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/>
          <p:cNvSpPr/>
          <p:nvPr/>
        </p:nvSpPr>
        <p:spPr>
          <a:xfrm rot="10800000">
            <a:off x="3846936" y="3853188"/>
            <a:ext cx="811574" cy="502920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14</a:t>
            </a:fld>
            <a:endParaRPr lang="en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4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1981200" y="944325"/>
            <a:ext cx="8229600" cy="762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500" dirty="0"/>
              <a:t>Experimentation proved successful (target was in the light here)</a:t>
            </a:r>
            <a:endParaRPr lang="en" sz="2500" dirty="0"/>
          </a:p>
        </p:txBody>
      </p:sp>
      <p:pic>
        <p:nvPicPr>
          <p:cNvPr id="3" name="Success Fin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074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1805796"/>
            <a:ext cx="7315200" cy="4114800"/>
          </a:xfrm>
          <a:prstGeom prst="rect">
            <a:avLst/>
          </a:prstGeom>
        </p:spPr>
      </p:pic>
      <p:sp>
        <p:nvSpPr>
          <p:cNvPr id="7" name="Shape 332"/>
          <p:cNvSpPr txBox="1">
            <a:spLocks/>
          </p:cNvSpPr>
          <p:nvPr/>
        </p:nvSpPr>
        <p:spPr>
          <a:xfrm>
            <a:off x="1981200" y="5920596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0" dirty="0"/>
              <a:t>Elliott’s Pose: (.6, .6, 180)</a:t>
            </a:r>
          </a:p>
          <a:p>
            <a:pPr algn="ctr"/>
            <a:r>
              <a:rPr lang="en" sz="2000" b="0" dirty="0"/>
              <a:t>Maxwell’s Pose:  (.2, .6, 180)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15</a:t>
            </a:fld>
            <a:endParaRPr lang="en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917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Cooperative Robotics – The objective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724400"/>
          </a:xfrm>
        </p:spPr>
        <p:txBody>
          <a:bodyPr/>
          <a:lstStyle/>
          <a:p>
            <a:r>
              <a:rPr lang="en-US" sz="2000" dirty="0"/>
              <a:t>The goal is to perform a task that is either difficult or impossible with a single robot. We chose cooperative search</a:t>
            </a:r>
          </a:p>
        </p:txBody>
      </p:sp>
      <p:pic>
        <p:nvPicPr>
          <p:cNvPr id="4" name="Picture 2" descr="Image result for pioneer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0891">
            <a:off x="4180132" y="2278341"/>
            <a:ext cx="2675467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ioneer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3291">
            <a:off x="3084448" y="4817269"/>
            <a:ext cx="2952134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pioneer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19750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Image result for colored b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7" y="4326217"/>
            <a:ext cx="923925" cy="9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03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Governing Equations and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Odometry</a:t>
            </a:r>
            <a:r>
              <a:rPr lang="en-US" dirty="0"/>
              <a:t> Assumes no slip</a:t>
            </a:r>
          </a:p>
          <a:p>
            <a:r>
              <a:rPr lang="en-US" dirty="0"/>
              <a:t>Object location is not known a-priori</a:t>
            </a:r>
          </a:p>
          <a:p>
            <a:r>
              <a:rPr lang="en-US" dirty="0"/>
              <a:t>No obstacles currently, but boundaries exist</a:t>
            </a:r>
          </a:p>
          <a:p>
            <a:r>
              <a:rPr lang="en-US" b="1" dirty="0"/>
              <a:t>Holonomic Robot</a:t>
            </a:r>
          </a:p>
          <a:p>
            <a:r>
              <a:rPr lang="en-US" dirty="0"/>
              <a:t>Differential Drive Robot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495800"/>
            <a:ext cx="3657600" cy="1355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89" y="4111609"/>
            <a:ext cx="3210373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676" y="2590800"/>
            <a:ext cx="9220200" cy="762000"/>
          </a:xfrm>
        </p:spPr>
        <p:txBody>
          <a:bodyPr/>
          <a:lstStyle/>
          <a:p>
            <a:pPr algn="ctr"/>
            <a:r>
              <a:rPr lang="en-US" sz="2000" dirty="0"/>
              <a:t>How do we search for the target and does our proposed algorithm work? </a:t>
            </a:r>
          </a:p>
        </p:txBody>
      </p:sp>
      <p:pic>
        <p:nvPicPr>
          <p:cNvPr id="33794" name="Picture 2" descr="Image result for Robot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3488966"/>
            <a:ext cx="2798747" cy="279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70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53353"/>
            <a:ext cx="8229600" cy="762000"/>
          </a:xfrm>
        </p:spPr>
        <p:txBody>
          <a:bodyPr/>
          <a:lstStyle/>
          <a:p>
            <a:r>
              <a:rPr lang="en-US" sz="2000" dirty="0"/>
              <a:t>We built on Rapidly-Exploring Random Tree as Our Path Planning Algorithm</a:t>
            </a:r>
          </a:p>
        </p:txBody>
      </p:sp>
      <p:pic>
        <p:nvPicPr>
          <p:cNvPr id="30722" name="Picture 2" descr="Image result for rapidly- exploring random tre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97343"/>
            <a:ext cx="8229600" cy="457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6146483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Photo by Laurie Bose at https://www.youtube.com/watch?v=r34XWEZ41HA</a:t>
            </a:r>
          </a:p>
        </p:txBody>
      </p:sp>
    </p:spTree>
    <p:extLst>
      <p:ext uri="{BB962C8B-B14F-4D97-AF65-F5344CB8AC3E}">
        <p14:creationId xmlns:p14="http://schemas.microsoft.com/office/powerpoint/2010/main" val="47068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817418"/>
            <a:ext cx="9220200" cy="762000"/>
          </a:xfrm>
        </p:spPr>
        <p:txBody>
          <a:bodyPr/>
          <a:lstStyle/>
          <a:p>
            <a:r>
              <a:rPr lang="en-US" sz="2000" dirty="0"/>
              <a:t>Two Robots Searching in Gazebo</a:t>
            </a:r>
          </a:p>
        </p:txBody>
      </p:sp>
      <p:pic>
        <p:nvPicPr>
          <p:cNvPr id="4" name="Test-Robot-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88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600201"/>
            <a:ext cx="8229600" cy="4556125"/>
          </a:xfrm>
        </p:spPr>
      </p:pic>
      <p:grpSp>
        <p:nvGrpSpPr>
          <p:cNvPr id="5" name="Group 4"/>
          <p:cNvGrpSpPr/>
          <p:nvPr/>
        </p:nvGrpSpPr>
        <p:grpSpPr>
          <a:xfrm>
            <a:off x="2055773" y="6477000"/>
            <a:ext cx="8080455" cy="368406"/>
            <a:chOff x="685800" y="6349401"/>
            <a:chExt cx="8080455" cy="36840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838200" y="6515509"/>
              <a:ext cx="7848600" cy="22893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" name="Rounded Rectangle 3"/>
            <p:cNvSpPr/>
            <p:nvPr/>
          </p:nvSpPr>
          <p:spPr>
            <a:xfrm>
              <a:off x="685800" y="6349401"/>
              <a:ext cx="1928360" cy="3551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00B050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Introduction</a:t>
              </a:r>
            </a:p>
          </p:txBody>
        </p:sp>
        <p:sp>
          <p:nvSpPr>
            <p:cNvPr id="8" name="Rounded Rectangle 4"/>
            <p:cNvSpPr/>
            <p:nvPr/>
          </p:nvSpPr>
          <p:spPr>
            <a:xfrm>
              <a:off x="3801575" y="6362700"/>
              <a:ext cx="1928360" cy="3551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Path Planning</a:t>
              </a:r>
            </a:p>
          </p:txBody>
        </p:sp>
        <p:sp>
          <p:nvSpPr>
            <p:cNvPr id="9" name="Rounded Rectangle 5"/>
            <p:cNvSpPr/>
            <p:nvPr/>
          </p:nvSpPr>
          <p:spPr>
            <a:xfrm>
              <a:off x="6837895" y="6349401"/>
              <a:ext cx="1928360" cy="35510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Sim &amp;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88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3157"/>
          <a:stretch/>
        </p:blipFill>
        <p:spPr>
          <a:xfrm>
            <a:off x="2113025" y="3548100"/>
            <a:ext cx="8229600" cy="29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981200" y="1053386"/>
            <a:ext cx="8229600" cy="7620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2500" dirty="0"/>
              <a:t>Specifically, we use the simulations to prove completeness of the algorithm 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1981200" y="2219698"/>
            <a:ext cx="8229600" cy="21003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000" b="1"/>
              <a:t>(Probabilistic) Completeness</a:t>
            </a:r>
            <a:r>
              <a:rPr lang="en" sz="2000" b="1" dirty="0"/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000" dirty="0"/>
              <a:t>The algorithm always returns a solution if one exists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000" dirty="0"/>
              <a:t>If there is no solution, the algorithm reports a failure</a:t>
            </a:r>
          </a:p>
        </p:txBody>
      </p:sp>
      <p:sp>
        <p:nvSpPr>
          <p:cNvPr id="308" name="Shape 308"/>
          <p:cNvSpPr/>
          <p:nvPr/>
        </p:nvSpPr>
        <p:spPr>
          <a:xfrm>
            <a:off x="6087250" y="3633775"/>
            <a:ext cx="560400" cy="12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09" name="Shape 309"/>
          <p:cNvSpPr/>
          <p:nvPr/>
        </p:nvSpPr>
        <p:spPr>
          <a:xfrm>
            <a:off x="2925100" y="3718175"/>
            <a:ext cx="241500" cy="252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10" name="Shape 310"/>
          <p:cNvSpPr/>
          <p:nvPr/>
        </p:nvSpPr>
        <p:spPr>
          <a:xfrm>
            <a:off x="3058550" y="6242250"/>
            <a:ext cx="6551100" cy="1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11" name="Shape 311"/>
          <p:cNvSpPr txBox="1"/>
          <p:nvPr/>
        </p:nvSpPr>
        <p:spPr>
          <a:xfrm>
            <a:off x="5753675" y="3460375"/>
            <a:ext cx="1867800" cy="17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Area Explored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3058550" y="6116100"/>
            <a:ext cx="408600" cy="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1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4084900" y="6116100"/>
            <a:ext cx="408600" cy="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2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5177950" y="6116100"/>
            <a:ext cx="408600" cy="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3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6239050" y="6116100"/>
            <a:ext cx="408600" cy="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4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7300150" y="6116100"/>
            <a:ext cx="408600" cy="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5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8361250" y="6116100"/>
            <a:ext cx="408600" cy="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6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9422350" y="6116100"/>
            <a:ext cx="408600" cy="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7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2833075" y="3624600"/>
            <a:ext cx="526800" cy="26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60000"/>
              </a:lnSpc>
            </a:pPr>
            <a:r>
              <a:rPr lang="en" sz="1200"/>
              <a:t>.16</a:t>
            </a:r>
          </a:p>
          <a:p>
            <a:pPr>
              <a:lnSpc>
                <a:spcPct val="160000"/>
              </a:lnSpc>
            </a:pPr>
            <a:r>
              <a:rPr lang="en" sz="1200"/>
              <a:t>.14</a:t>
            </a:r>
          </a:p>
          <a:p>
            <a:pPr>
              <a:lnSpc>
                <a:spcPct val="160000"/>
              </a:lnSpc>
            </a:pPr>
            <a:r>
              <a:rPr lang="en" sz="1200"/>
              <a:t>.12</a:t>
            </a:r>
          </a:p>
          <a:p>
            <a:pPr>
              <a:lnSpc>
                <a:spcPct val="160000"/>
              </a:lnSpc>
            </a:pPr>
            <a:r>
              <a:rPr lang="en" sz="1200"/>
              <a:t>.10</a:t>
            </a:r>
          </a:p>
          <a:p>
            <a:pPr>
              <a:lnSpc>
                <a:spcPct val="160000"/>
              </a:lnSpc>
            </a:pPr>
            <a:r>
              <a:rPr lang="en" sz="1200"/>
              <a:t>.08</a:t>
            </a:r>
          </a:p>
          <a:p>
            <a:pPr>
              <a:lnSpc>
                <a:spcPct val="160000"/>
              </a:lnSpc>
            </a:pPr>
            <a:r>
              <a:rPr lang="en" sz="1200"/>
              <a:t>.06</a:t>
            </a:r>
          </a:p>
          <a:p>
            <a:pPr>
              <a:lnSpc>
                <a:spcPct val="160000"/>
              </a:lnSpc>
            </a:pPr>
            <a:r>
              <a:rPr lang="en" sz="1200"/>
              <a:t>.04</a:t>
            </a:r>
          </a:p>
          <a:p>
            <a:pPr>
              <a:lnSpc>
                <a:spcPct val="160000"/>
              </a:lnSpc>
            </a:pPr>
            <a:r>
              <a:rPr lang="en" sz="1200"/>
              <a:t>.02</a:t>
            </a:r>
          </a:p>
          <a:p>
            <a:pPr algn="ctr">
              <a:lnSpc>
                <a:spcPct val="160000"/>
              </a:lnSpc>
            </a:pPr>
            <a:r>
              <a:rPr lang="en" sz="1200"/>
              <a:t>0</a:t>
            </a:r>
          </a:p>
        </p:txBody>
      </p:sp>
      <p:sp>
        <p:nvSpPr>
          <p:cNvPr id="320" name="Shape 320"/>
          <p:cNvSpPr txBox="1"/>
          <p:nvPr/>
        </p:nvSpPr>
        <p:spPr>
          <a:xfrm rot="-5400000">
            <a:off x="1894575" y="4736525"/>
            <a:ext cx="1501500" cy="28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/>
              <a:t>Fraction Explored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5990050" y="6288875"/>
            <a:ext cx="906600" cy="27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/>
              <a:t>Iterations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179770" y="5518786"/>
            <a:ext cx="1064709" cy="69341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231464" y="5414011"/>
            <a:ext cx="1068247" cy="104775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283170" y="4980275"/>
            <a:ext cx="1084281" cy="43814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361425" y="4451455"/>
            <a:ext cx="2144400" cy="52651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505826" y="3841500"/>
            <a:ext cx="1061085" cy="60995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7</a:t>
            </a:fld>
            <a:endParaRPr lang="en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720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1981200" y="821987"/>
            <a:ext cx="8790972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r>
              <a:rPr lang="en" sz="2500" dirty="0"/>
              <a:t>Simulations also show that if you use a naive </a:t>
            </a:r>
            <a:r>
              <a:rPr lang="en-US" sz="2500" dirty="0"/>
              <a:t>search</a:t>
            </a:r>
            <a:r>
              <a:rPr lang="en" sz="2500" dirty="0"/>
              <a:t>, the robot has a tendency to oscillate about a specific area</a:t>
            </a:r>
          </a:p>
        </p:txBody>
      </p:sp>
      <p:pic>
        <p:nvPicPr>
          <p:cNvPr id="327" name="Shape 3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1671577"/>
            <a:ext cx="8547904" cy="501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" sz="1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r">
                <a:buSzPct val="25000"/>
              </a:pPr>
              <a:t>8</a:t>
            </a:fld>
            <a:endParaRPr lang="en" sz="1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357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51000"/>
          </a:schemeClr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202" descr="DSC_0029.JPG"/>
          <p:cNvPicPr preferRelativeResize="0"/>
          <p:nvPr/>
        </p:nvPicPr>
        <p:blipFill>
          <a:blip r:embed="rId3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3200" y="-1041400"/>
            <a:ext cx="12395200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2057400" y="1495425"/>
            <a:ext cx="8077200" cy="21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" dirty="0"/>
              <a:t>Final Design Solution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Clr>
                <a:srgbClr val="000000"/>
              </a:buClr>
              <a:buSzPct val="25000"/>
            </a:pPr>
            <a:fld id="{00000000-1234-1234-1234-123412341234}" type="slidenum">
              <a:rPr lang="en" sz="1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000000"/>
                </a:buClr>
                <a:buSzPct val="25000"/>
              </a:pPr>
              <a:t>9</a:t>
            </a:fld>
            <a:endParaRPr lang="en" sz="1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1031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RTemplate2">
  <a:themeElements>
    <a:clrScheme name="UCRTemplate2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UCRTemplate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UCRTemplate2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2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RTemplate2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CRTemplate1">
  <a:themeElements>
    <a:clrScheme name="default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CCCC00"/>
      </a:accent4>
      <a:accent5>
        <a:srgbClr val="669999"/>
      </a:accent5>
      <a:accent6>
        <a:srgbClr val="FFFFFF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331</Words>
  <Application>Microsoft Office PowerPoint</Application>
  <PresentationFormat>Widescreen</PresentationFormat>
  <Paragraphs>73</Paragraphs>
  <Slides>15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Noto Sans Symbols</vt:lpstr>
      <vt:lpstr>Wingdings</vt:lpstr>
      <vt:lpstr>Office Theme</vt:lpstr>
      <vt:lpstr>UCRTemplate2</vt:lpstr>
      <vt:lpstr>UCRTemplate1</vt:lpstr>
      <vt:lpstr>Summary of Senior Design</vt:lpstr>
      <vt:lpstr>Cooperative Robotics – The objective </vt:lpstr>
      <vt:lpstr>Governing Equations and Assumptions</vt:lpstr>
      <vt:lpstr>How do we search for the target and does our proposed algorithm work? </vt:lpstr>
      <vt:lpstr>We built on Rapidly-Exploring Random Tree as Our Path Planning Algorithm</vt:lpstr>
      <vt:lpstr>Two Robots Searching in Gazebo</vt:lpstr>
      <vt:lpstr>Specifically, we use the simulations to prove completeness of the algorithm </vt:lpstr>
      <vt:lpstr>Simulations also show that if you use a naive search, the robot has a tendency to oscillate about a specific area</vt:lpstr>
      <vt:lpstr>Final Design Solution</vt:lpstr>
      <vt:lpstr>Maxwell and Elliot (M.E.)</vt:lpstr>
      <vt:lpstr>Physical Prototype</vt:lpstr>
      <vt:lpstr>Experimental setup was designed to mimic a 2-D graph</vt:lpstr>
      <vt:lpstr>The camera was angled such that it does not find the target instantaneously</vt:lpstr>
      <vt:lpstr>Computation is done on an external laptop and sent to the robots for low-level control</vt:lpstr>
      <vt:lpstr>Experimentation proved successful (target was in the light here)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Senior Design</dc:title>
  <dc:creator>Chriss</dc:creator>
  <cp:lastModifiedBy>Chriss</cp:lastModifiedBy>
  <cp:revision>3</cp:revision>
  <dcterms:created xsi:type="dcterms:W3CDTF">2018-02-09T08:34:49Z</dcterms:created>
  <dcterms:modified xsi:type="dcterms:W3CDTF">2018-02-09T18:36:55Z</dcterms:modified>
</cp:coreProperties>
</file>